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81" d="100"/>
          <a:sy n="81" d="100"/>
        </p:scale>
        <p:origin x="-174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4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92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445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635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410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286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340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0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0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48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4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0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08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82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13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9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7C07C-69FD-43F8-B7AB-74596CA6DC15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F3BFE5-58E2-43FF-98C6-47AF2D32F0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02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івняльна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граматика французької та української мов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17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курсу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uk-UA" dirty="0" smtClean="0">
                <a:solidFill>
                  <a:schemeClr val="tx1"/>
                </a:solidFill>
              </a:rPr>
              <a:t>Надання студентам системних знань про граматичну структуру французької та української мов; поглиблення фахової підготовки майбутніх філологів; вміння аналізувати та зіставляти граматичні категорії різних мов для підвищення свого професійного рівня.</a:t>
            </a:r>
          </a:p>
          <a:p>
            <a:pPr algn="just">
              <a:lnSpc>
                <a:spcPct val="200000"/>
              </a:lnSpc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3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курсу</a:t>
            </a:r>
            <a:br>
              <a:rPr lang="uk-UA" dirty="0" smtClean="0"/>
            </a:br>
            <a:r>
              <a:rPr lang="uk-UA" dirty="0" smtClean="0"/>
              <a:t>Практичні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Порівнювати явища граматичного строю французької та рідної мов</a:t>
            </a:r>
          </a:p>
          <a:p>
            <a:r>
              <a:rPr lang="uk-UA" dirty="0" smtClean="0"/>
              <a:t>Вміти застосовувати знання з курсу у практичній викладацькій діяльності</a:t>
            </a:r>
          </a:p>
          <a:p>
            <a:r>
              <a:rPr lang="uk-UA" dirty="0" smtClean="0"/>
              <a:t>Ознайомити студентів з теоретичними основами морфології та синтаксису, проблемними питаннями граматики французької та української мов.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15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Тематика занять: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Основні поняття курсу </a:t>
            </a:r>
            <a:r>
              <a:rPr lang="uk-UA" i="1" dirty="0" smtClean="0"/>
              <a:t>Порівняльна граматика французької та української мов;</a:t>
            </a:r>
          </a:p>
          <a:p>
            <a:r>
              <a:rPr lang="uk-UA" dirty="0" smtClean="0"/>
              <a:t>Поняття граматичної форми та граматичної категорії;</a:t>
            </a:r>
          </a:p>
          <a:p>
            <a:r>
              <a:rPr lang="uk-UA" dirty="0" smtClean="0"/>
              <a:t>Знаменні й службові частини мови;</a:t>
            </a:r>
          </a:p>
          <a:p>
            <a:r>
              <a:rPr lang="uk-UA" dirty="0" smtClean="0"/>
              <a:t>Проблема категорії роду;</a:t>
            </a:r>
          </a:p>
          <a:p>
            <a:r>
              <a:rPr lang="uk-UA" dirty="0" smtClean="0"/>
              <a:t>Артикль як категорія означеності/неозначеності іменника</a:t>
            </a:r>
          </a:p>
        </p:txBody>
      </p:sp>
    </p:spTree>
    <p:extLst>
      <p:ext uri="{BB962C8B-B14F-4D97-AF65-F5344CB8AC3E}">
        <p14:creationId xmlns:p14="http://schemas.microsoft.com/office/powerpoint/2010/main" val="936862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624110"/>
            <a:ext cx="8609012" cy="958505"/>
          </a:xfrm>
        </p:spPr>
        <p:txBody>
          <a:bodyPr>
            <a:normAutofit/>
          </a:bodyPr>
          <a:lstStyle/>
          <a:p>
            <a:r>
              <a:rPr lang="uk-UA" sz="2800" b="1" dirty="0"/>
              <a:t>Програмні результати навчання: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0154" y="1230923"/>
            <a:ext cx="9394458" cy="4680299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/>
              <a:t>ПРН 2. </a:t>
            </a:r>
            <a:r>
              <a:rPr lang="uk-UA" dirty="0"/>
              <a:t>Знання</a:t>
            </a:r>
            <a:r>
              <a:rPr lang="uk-UA" b="1" dirty="0"/>
              <a:t> </a:t>
            </a:r>
            <a:r>
              <a:rPr lang="uk-UA" dirty="0"/>
              <a:t>сучасних філологічних й дидактичних засад навчання іноземних мов і світової літератури та вміння творчо використовувати різні теорії й досвід (вітчизняний,  закордонний) у процесі вирішення професійних завдань.</a:t>
            </a:r>
            <a:endParaRPr lang="ru-RU" dirty="0"/>
          </a:p>
          <a:p>
            <a:r>
              <a:rPr lang="uk-UA" b="1" dirty="0"/>
              <a:t>ПРН 8.</a:t>
            </a:r>
            <a:r>
              <a:rPr lang="uk-UA" dirty="0"/>
              <a:t> Уміння аналізувати, діагностувати та корегувати власну педагогічну діяльність з метою підвищення ефективності освітнього процесу. </a:t>
            </a:r>
            <a:endParaRPr lang="ru-RU" dirty="0"/>
          </a:p>
          <a:p>
            <a:r>
              <a:rPr lang="uk-UA" b="1" dirty="0"/>
              <a:t>ПРН 9. </a:t>
            </a:r>
            <a:r>
              <a:rPr lang="uk-UA" dirty="0"/>
              <a:t>Знання мовних норм, соціокультурної ситуації розвитку української та іноземних мов, що вивчаються, особливості використання мовних одиниць у певному контексті, мовний дискурс художньої літератури й сучасності.  </a:t>
            </a:r>
            <a:endParaRPr lang="ru-RU" dirty="0"/>
          </a:p>
          <a:p>
            <a:r>
              <a:rPr lang="uk-UA" b="1" dirty="0"/>
              <a:t>ПРН 10. </a:t>
            </a:r>
            <a:r>
              <a:rPr lang="uk-UA" dirty="0"/>
              <a:t>Здатність використовувати знання й уміння з теоретичної граматики, теоретичної фонетики, лексикології, стилістики для іншомовного комунікативного спілкування французькою мовою.</a:t>
            </a:r>
            <a:endParaRPr lang="ru-RU" dirty="0"/>
          </a:p>
          <a:p>
            <a:r>
              <a:rPr lang="uk-UA" b="1" dirty="0"/>
              <a:t>ПРН 11. </a:t>
            </a:r>
            <a:r>
              <a:rPr lang="uk-UA" dirty="0"/>
              <a:t>Володіння комунікативною мовленнєвою компетентністю з української та іноземних мов (лінгвістичний, соціокультурний, прагматичний компоненти відповідно до загальноєвропейських рекомендацій із мовної освіти), здатність удосконалювати й підвищувати власний </a:t>
            </a:r>
            <a:r>
              <a:rPr lang="uk-UA" dirty="0" err="1"/>
              <a:t>компетентнісний</a:t>
            </a:r>
            <a:r>
              <a:rPr lang="uk-UA" dirty="0"/>
              <a:t> рівень у вітчизняному та міжнародному контексті.  </a:t>
            </a:r>
            <a:endParaRPr lang="ru-RU" dirty="0"/>
          </a:p>
          <a:p>
            <a:r>
              <a:rPr lang="uk-UA" b="1" dirty="0"/>
              <a:t>ПРН 13. </a:t>
            </a:r>
            <a:r>
              <a:rPr lang="uk-UA" dirty="0"/>
              <a:t>Уміння працювати з теоретичними та науково-методичними джерелами (зокрема цифровими), видобувати, обробляти й систематизувати інформацію, використовувати її в освітньому процесі. </a:t>
            </a:r>
            <a:endParaRPr lang="ru-RU" dirty="0"/>
          </a:p>
          <a:p>
            <a:r>
              <a:rPr lang="uk-UA" b="1" dirty="0"/>
              <a:t>ПРН 15</a:t>
            </a:r>
            <a:r>
              <a:rPr lang="uk-UA" dirty="0"/>
              <a:t>. Здатність учитися впродовж життя і вдосконалювати з високим рівнем автономності </a:t>
            </a:r>
            <a:r>
              <a:rPr lang="uk-UA" dirty="0" smtClean="0"/>
              <a:t>набуту під </a:t>
            </a:r>
            <a:r>
              <a:rPr lang="uk-UA" dirty="0"/>
              <a:t>час навчання  кваліфікацію.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8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Контроль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специфіки</a:t>
            </a:r>
            <a:r>
              <a:rPr lang="ru-RU" dirty="0"/>
              <a:t> </a:t>
            </a:r>
            <a:r>
              <a:rPr lang="ru-RU" dirty="0" err="1"/>
              <a:t>фахової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усному</a:t>
            </a:r>
            <a:r>
              <a:rPr lang="uk-UA" dirty="0"/>
              <a:t> та </a:t>
            </a:r>
            <a:r>
              <a:rPr lang="ru-RU" dirty="0"/>
              <a:t> </a:t>
            </a:r>
            <a:r>
              <a:rPr lang="ru-RU" dirty="0" err="1"/>
              <a:t>письмовому</a:t>
            </a:r>
            <a:r>
              <a:rPr lang="ru-RU" dirty="0"/>
              <a:t> контролю.</a:t>
            </a:r>
          </a:p>
          <a:p>
            <a:r>
              <a:rPr lang="ru-RU" b="1" dirty="0"/>
              <a:t>Вид контролю – </a:t>
            </a:r>
            <a:r>
              <a:rPr lang="ru-RU" b="1" dirty="0" err="1"/>
              <a:t>залік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71191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331</Words>
  <Application>Microsoft Office PowerPoint</Application>
  <PresentationFormat>Произвольный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Порівняльна граматика французької та української мов</vt:lpstr>
      <vt:lpstr>Мета курсу </vt:lpstr>
      <vt:lpstr>Завдання курсу Практичні :</vt:lpstr>
      <vt:lpstr>Тематика занять:</vt:lpstr>
      <vt:lpstr>Програмні результати навчання:</vt:lpstr>
      <vt:lpstr>Контроль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Порівняльна граматика французької та української мови</dc:title>
  <dc:creator>Anastasiya</dc:creator>
  <cp:lastModifiedBy>HOME</cp:lastModifiedBy>
  <cp:revision>6</cp:revision>
  <dcterms:created xsi:type="dcterms:W3CDTF">2020-08-18T11:31:34Z</dcterms:created>
  <dcterms:modified xsi:type="dcterms:W3CDTF">2020-08-18T20:06:49Z</dcterms:modified>
</cp:coreProperties>
</file>